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8"/>
  </p:notesMasterIdLst>
  <p:handoutMasterIdLst>
    <p:handoutMasterId r:id="rId9"/>
  </p:handoutMasterIdLst>
  <p:sldIdLst>
    <p:sldId id="267" r:id="rId6"/>
    <p:sldId id="269" r:id="rId7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8" d="100"/>
          <a:sy n="68" d="100"/>
        </p:scale>
        <p:origin x="1824" y="28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viewProps" Target="viewProps.xml"/><Relationship Id="rId5" Type="http://schemas.openxmlformats.org/officeDocument/2006/relationships/slideMaster" Target="slideMasters/slideMaster2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1/20/2026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1/20/2026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934349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93CF535-78A9-91F6-5E36-F942B00C581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26D2E92C-3E74-B848-D787-849FF7BF6E4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2DCE5BCB-7589-BFFB-CACE-B2FB105B91B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C6BED04-8E64-AD0D-CE20-797C6775DA81}"/>
              </a:ext>
            </a:extLst>
          </p:cNvPr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71017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5052221"/>
          </a:xfrm>
          <a:prstGeom prst="rect">
            <a:avLst/>
          </a:prstGeom>
        </p:spPr>
        <p:txBody>
          <a:bodyPr/>
          <a:lstStyle>
            <a:lvl1pPr>
              <a:defRPr sz="2600">
                <a:solidFill>
                  <a:schemeClr val="tx2"/>
                </a:solidFill>
              </a:defRPr>
            </a:lvl1pPr>
            <a:lvl2pPr>
              <a:defRPr sz="2400">
                <a:solidFill>
                  <a:schemeClr val="tx2"/>
                </a:solidFill>
              </a:defRPr>
            </a:lvl2pPr>
            <a:lvl3pPr>
              <a:defRPr sz="2200">
                <a:solidFill>
                  <a:schemeClr val="tx2"/>
                </a:solidFill>
              </a:defRPr>
            </a:lvl3pPr>
            <a:lvl4pPr>
              <a:defRPr sz="2100">
                <a:solidFill>
                  <a:schemeClr val="tx2"/>
                </a:solidFill>
              </a:defRPr>
            </a:lvl4pPr>
            <a:lvl5pPr>
              <a:defRPr sz="200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6286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46291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8" name="Rectangle 7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7647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Footer text goes here.</a:t>
            </a: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1" r:id="rId3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534400" cy="518318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2026 TAC Subcommittee / Sub Group Leadership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838200"/>
            <a:ext cx="8534400" cy="5334000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n-US" sz="1800" b="1" dirty="0">
                <a:solidFill>
                  <a:schemeClr val="tx1"/>
                </a:solidFill>
              </a:rPr>
              <a:t>Protocol Revision Subcommittee (PRS)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800" dirty="0">
                <a:solidFill>
                  <a:schemeClr val="tx1"/>
                </a:solidFill>
              </a:rPr>
              <a:t>	Chair: 	 Diana Coleman, CPS Energy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800" dirty="0">
                <a:solidFill>
                  <a:schemeClr val="tx1"/>
                </a:solidFill>
              </a:rPr>
              <a:t>	Vice Chair: Andy Nguyen, Constellation Energy Generation</a:t>
            </a:r>
            <a:endParaRPr lang="en-US" sz="1800" dirty="0">
              <a:solidFill>
                <a:schemeClr val="tx1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1800" b="1" dirty="0">
                <a:solidFill>
                  <a:schemeClr val="tx1"/>
                </a:solidFill>
              </a:rPr>
              <a:t>Retail Market Subcommittee (RMS)</a:t>
            </a:r>
          </a:p>
          <a:p>
            <a:pPr marL="742950" lvl="2" indent="-514350">
              <a:lnSpc>
                <a:spcPct val="80000"/>
              </a:lnSpc>
              <a:buNone/>
              <a:defRPr/>
            </a:pPr>
            <a:r>
              <a:rPr lang="en-US" altLang="en-US" sz="1800" dirty="0">
                <a:solidFill>
                  <a:prstClr val="black"/>
                </a:solidFill>
              </a:rPr>
              <a:t>	Chair: 	 John Schatz, Vistra Operations Company </a:t>
            </a:r>
            <a:r>
              <a:rPr lang="en-US" altLang="en-US" sz="1800" dirty="0">
                <a:solidFill>
                  <a:schemeClr val="tx1"/>
                </a:solidFill>
              </a:rPr>
              <a:t> </a:t>
            </a:r>
            <a:endParaRPr lang="en-US" sz="1800" dirty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None/>
              <a:defRPr/>
            </a:pPr>
            <a:r>
              <a:rPr lang="en-US" altLang="en-US" sz="1800" dirty="0">
                <a:solidFill>
                  <a:prstClr val="black"/>
                </a:solidFill>
              </a:rPr>
              <a:t>	Vice Chair: Debbie McKeever, Oncor Electric Delivery </a:t>
            </a:r>
            <a:endParaRPr lang="en-US" sz="1800" dirty="0">
              <a:solidFill>
                <a:prstClr val="black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1800" b="1" dirty="0">
                <a:solidFill>
                  <a:schemeClr val="tx1"/>
                </a:solidFill>
              </a:rPr>
              <a:t>Reliability and Operations Subcommittee (ROS)</a:t>
            </a:r>
          </a:p>
          <a:p>
            <a:pPr marL="742950" lvl="2" indent="-514350">
              <a:lnSpc>
                <a:spcPct val="80000"/>
              </a:lnSpc>
              <a:buNone/>
              <a:defRPr/>
            </a:pPr>
            <a:r>
              <a:rPr lang="en-US" altLang="en-US" sz="1800" dirty="0">
                <a:solidFill>
                  <a:schemeClr val="tx1"/>
                </a:solidFill>
              </a:rPr>
              <a:t>	Chair: 	 </a:t>
            </a:r>
            <a:r>
              <a:rPr lang="en-US" altLang="en-US" sz="1800" dirty="0">
                <a:solidFill>
                  <a:prstClr val="black"/>
                </a:solidFill>
              </a:rPr>
              <a:t>Sandeep Borkar, Lower Colorado River Authority </a:t>
            </a:r>
            <a:endParaRPr lang="en-US" sz="1800" dirty="0">
              <a:solidFill>
                <a:prstClr val="black"/>
              </a:solidFill>
            </a:endParaRPr>
          </a:p>
          <a:p>
            <a:pPr marL="742950" lvl="2" indent="-514350">
              <a:lnSpc>
                <a:spcPct val="80000"/>
              </a:lnSpc>
              <a:buNone/>
              <a:defRPr/>
            </a:pPr>
            <a:r>
              <a:rPr lang="en-US" altLang="en-US" sz="1800" dirty="0">
                <a:solidFill>
                  <a:schemeClr val="bg2">
                    <a:lumMod val="65000"/>
                  </a:schemeClr>
                </a:solidFill>
              </a:rPr>
              <a:t>	</a:t>
            </a:r>
            <a:r>
              <a:rPr lang="en-US" altLang="en-US" sz="1800" dirty="0">
                <a:solidFill>
                  <a:schemeClr val="tx1"/>
                </a:solidFill>
              </a:rPr>
              <a:t>Vice Chair: </a:t>
            </a:r>
            <a:r>
              <a:rPr lang="en-US" sz="1800" dirty="0">
                <a:solidFill>
                  <a:schemeClr val="tx1"/>
                </a:solidFill>
              </a:rPr>
              <a:t>Shane Thomas, Shell Energy North America  </a:t>
            </a:r>
          </a:p>
          <a:p>
            <a:pPr>
              <a:lnSpc>
                <a:spcPct val="150000"/>
              </a:lnSpc>
            </a:pPr>
            <a:r>
              <a:rPr lang="en-US" sz="1800" b="1" dirty="0">
                <a:solidFill>
                  <a:schemeClr val="tx1"/>
                </a:solidFill>
              </a:rPr>
              <a:t>Wholesale Market Subcommittee (WMS)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800" dirty="0">
                <a:solidFill>
                  <a:schemeClr val="tx1"/>
                </a:solidFill>
              </a:rPr>
              <a:t>	Chair: 	 Blake Holt, </a:t>
            </a:r>
            <a:r>
              <a:rPr lang="en-US" sz="1800" dirty="0">
                <a:solidFill>
                  <a:schemeClr val="tx1"/>
                </a:solidFill>
              </a:rPr>
              <a:t>Lower Colorado River Authority </a:t>
            </a:r>
            <a:endParaRPr lang="en-US" altLang="en-US" sz="1800" dirty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800" dirty="0">
                <a:solidFill>
                  <a:schemeClr val="tx1"/>
                </a:solidFill>
              </a:rPr>
              <a:t>	Vice Chair: Jim Lee, CenterPoint Energy</a:t>
            </a:r>
          </a:p>
          <a:p>
            <a:pPr>
              <a:lnSpc>
                <a:spcPct val="150000"/>
              </a:lnSpc>
            </a:pPr>
            <a:r>
              <a:rPr lang="en-US" sz="1800" b="1" dirty="0">
                <a:solidFill>
                  <a:schemeClr val="tx1"/>
                </a:solidFill>
              </a:rPr>
              <a:t>Credit Finance Sub Group (CFSG)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800" dirty="0">
                <a:solidFill>
                  <a:schemeClr val="tx1"/>
                </a:solidFill>
              </a:rPr>
              <a:t>	Chair: 	 Jett Price, Golden Spread Electric Cooperative 	</a:t>
            </a:r>
            <a:endParaRPr lang="en-US" altLang="en-US" sz="1800" dirty="0">
              <a:solidFill>
                <a:schemeClr val="tx1"/>
              </a:solidFill>
              <a:highlight>
                <a:srgbClr val="C0C0C0"/>
              </a:highlight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800" dirty="0">
                <a:solidFill>
                  <a:schemeClr val="tx1"/>
                </a:solidFill>
              </a:rPr>
              <a:t>	Vice Chair: Loretto Martin, Reliant Energy Retail Services</a:t>
            </a:r>
            <a:endParaRPr lang="en-US" altLang="en-US" sz="1800" dirty="0">
              <a:solidFill>
                <a:schemeClr val="tx1"/>
              </a:solidFill>
              <a:highlight>
                <a:srgbClr val="C0C0C0"/>
              </a:highlight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endParaRPr lang="en-US" altLang="en-US" sz="1400" dirty="0">
              <a:solidFill>
                <a:schemeClr val="tx1"/>
              </a:solidFill>
              <a:highlight>
                <a:srgbClr val="C0C0C0"/>
              </a:highlight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09273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3BCB080-C78D-F62F-9288-B2E3D36D781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F87CE5-4DFE-D93A-9EEB-2A083BD8EC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243682"/>
            <a:ext cx="8534400" cy="518318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2026 TAC Subcommittee / Sub Group Leadership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CD2CDA6-7538-7BD1-8BB4-633043F9293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838200"/>
            <a:ext cx="8534400" cy="5334000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n-US" sz="1800" b="1" dirty="0">
                <a:solidFill>
                  <a:schemeClr val="tx1"/>
                </a:solidFill>
              </a:rPr>
              <a:t>Real-Time Co-optimization plus Batteries Task Force (RTCBTF)</a:t>
            </a:r>
          </a:p>
          <a:p>
            <a:pPr marL="457200" lvl="1" indent="0">
              <a:lnSpc>
                <a:spcPct val="150000"/>
              </a:lnSpc>
              <a:buNone/>
            </a:pPr>
            <a:r>
              <a:rPr lang="en-US" altLang="en-US" sz="1800" dirty="0">
                <a:solidFill>
                  <a:schemeClr val="tx1"/>
                </a:solidFill>
              </a:rPr>
              <a:t>     Chair: 	 Gordon Drake, ERCOT 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800" dirty="0">
                <a:solidFill>
                  <a:schemeClr val="tx1"/>
                </a:solidFill>
              </a:rPr>
              <a:t>	Vice Chair: David Kee, CPS Energy </a:t>
            </a:r>
            <a:endParaRPr lang="en-US" sz="1800" dirty="0">
              <a:solidFill>
                <a:schemeClr val="tx1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1800" b="1" dirty="0">
                <a:solidFill>
                  <a:schemeClr val="tx1"/>
                </a:solidFill>
              </a:rPr>
              <a:t> Large Load Working Group (LLWG) </a:t>
            </a:r>
            <a:r>
              <a:rPr lang="en-US" sz="1800" b="1" i="1" dirty="0">
                <a:solidFill>
                  <a:schemeClr val="tx1"/>
                </a:solidFill>
              </a:rPr>
              <a:t> </a:t>
            </a:r>
          </a:p>
          <a:p>
            <a:pPr lvl="1">
              <a:lnSpc>
                <a:spcPct val="150000"/>
              </a:lnSpc>
            </a:pPr>
            <a:r>
              <a:rPr lang="en-US" sz="1600" b="1" i="1" dirty="0">
                <a:solidFill>
                  <a:schemeClr val="tx1"/>
                </a:solidFill>
              </a:rPr>
              <a:t> </a:t>
            </a:r>
            <a:r>
              <a:rPr lang="en-US" sz="1800" i="1" dirty="0">
                <a:solidFill>
                  <a:schemeClr val="tx1"/>
                </a:solidFill>
              </a:rPr>
              <a:t>Deferred to February 19, 2026 TAC meeting </a:t>
            </a:r>
            <a:endParaRPr lang="en-US" sz="1800" dirty="0">
              <a:solidFill>
                <a:schemeClr val="tx1"/>
              </a:solidFill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en-US" altLang="en-US" sz="1800" b="1" dirty="0">
                <a:solidFill>
                  <a:schemeClr val="tx1"/>
                </a:solidFill>
              </a:rPr>
              <a:t>            </a:t>
            </a:r>
            <a:r>
              <a:rPr lang="en-US" altLang="en-US" sz="1800" dirty="0">
                <a:solidFill>
                  <a:prstClr val="black"/>
                </a:solidFill>
              </a:rPr>
              <a:t>Chair: 	 </a:t>
            </a:r>
            <a:endParaRPr lang="en-US" sz="1800" dirty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None/>
              <a:defRPr/>
            </a:pPr>
            <a:r>
              <a:rPr lang="en-US" altLang="en-US" sz="1800" dirty="0">
                <a:solidFill>
                  <a:prstClr val="black"/>
                </a:solidFill>
              </a:rPr>
              <a:t>	Vice Chair:  </a:t>
            </a:r>
            <a:endParaRPr lang="en-US" sz="1800" dirty="0">
              <a:solidFill>
                <a:prstClr val="black"/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endParaRPr lang="en-US" altLang="en-US" sz="1400" dirty="0">
              <a:solidFill>
                <a:schemeClr val="tx1"/>
              </a:solidFill>
              <a:highlight>
                <a:srgbClr val="C0C0C0"/>
              </a:highlight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E1771AD-CE51-07D2-CD82-FB8E8BD567B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5106510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schemas.microsoft.com/office/2006/metadata/properties"/>
    <ds:schemaRef ds:uri="http://schemas.microsoft.com/office/2006/documentManagement/types"/>
    <ds:schemaRef ds:uri="http://purl.org/dc/elements/1.1/"/>
    <ds:schemaRef ds:uri="c34af464-7aa1-4edd-9be4-83dffc1cb926"/>
    <ds:schemaRef ds:uri="http://schemas.microsoft.com/office/infopath/2007/PartnerControls"/>
    <ds:schemaRef ds:uri="http://purl.org/dc/terms/"/>
    <ds:schemaRef ds:uri="http://schemas.openxmlformats.org/package/2006/metadata/core-propertie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335</TotalTime>
  <Words>212</Words>
  <Application>Microsoft Office PowerPoint</Application>
  <PresentationFormat>On-screen Show (4:3)</PresentationFormat>
  <Paragraphs>28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1_Custom Design</vt:lpstr>
      <vt:lpstr>Office Theme</vt:lpstr>
      <vt:lpstr>2026 TAC Subcommittee / Sub Group Leadership</vt:lpstr>
      <vt:lpstr>2026 TAC Subcommittee / Sub Group Leadership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Clifton, Suzy</cp:lastModifiedBy>
  <cp:revision>63</cp:revision>
  <cp:lastPrinted>2016-01-21T20:53:15Z</cp:lastPrinted>
  <dcterms:created xsi:type="dcterms:W3CDTF">2016-01-21T15:20:31Z</dcterms:created>
  <dcterms:modified xsi:type="dcterms:W3CDTF">2026-01-20T15:54:28Z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2024-01-17T17:25:16Z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81f786fd-7dcb-4e5a-9052-c0e01a5e7181</vt:lpwstr>
  </property>
  <property fmtid="{D5CDD505-2E9C-101B-9397-08002B2CF9AE}" pid="9" name="MSIP_Label_7084cbda-52b8-46fb-a7b7-cb5bd465ed85_ContentBits">
    <vt:lpwstr>0</vt:lpwstr>
  </property>
</Properties>
</file>

<file path=docProps/thumbnail.jpeg>
</file>