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7" r:id="rId6"/>
    <p:sldId id="269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824" y="28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CF535-78A9-91F6-5E36-F942B00C5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D2E92C-3E74-B848-D787-849FF7BF6E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CE5BCB-7589-BFFB-CACE-B2FB105B91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BED04-8E64-AD0D-CE20-797C6775DA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101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2026 TAC Subcommittee / Sub Group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Protocol 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 Diana Coleman, CPS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Andy Nguyen, Constellation Energy Generation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Chair: 	 John Schatz, Vistra Operations Company </a:t>
            </a:r>
            <a:r>
              <a:rPr lang="en-US" altLang="en-US" sz="1800" dirty="0">
                <a:solidFill>
                  <a:schemeClr val="tx1"/>
                </a:solidFill>
              </a:rPr>
              <a:t> 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Vice Chair: Debbie McKeever, Oncor Electric Delivery </a:t>
            </a: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 </a:t>
            </a:r>
            <a:r>
              <a:rPr lang="en-US" altLang="en-US" sz="1800" dirty="0">
                <a:solidFill>
                  <a:prstClr val="black"/>
                </a:solidFill>
              </a:rPr>
              <a:t>Sandeep Borkar, Lower Colorado River Authority </a:t>
            </a:r>
            <a:endParaRPr lang="en-US" sz="1800" dirty="0">
              <a:solidFill>
                <a:prstClr val="black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altLang="en-US" sz="1800" dirty="0">
                <a:solidFill>
                  <a:schemeClr val="tx1"/>
                </a:solidFill>
              </a:rPr>
              <a:t>Vice Chair: </a:t>
            </a:r>
            <a:r>
              <a:rPr lang="en-US" sz="1800" dirty="0">
                <a:solidFill>
                  <a:schemeClr val="tx1"/>
                </a:solidFill>
              </a:rPr>
              <a:t>Shane Thomas, Shell Energy North America  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Wholesale Market Subcommittee (WMS)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 Blake Holt, </a:t>
            </a:r>
            <a:r>
              <a:rPr lang="en-US" sz="1800" dirty="0">
                <a:solidFill>
                  <a:schemeClr val="tx1"/>
                </a:solidFill>
              </a:rPr>
              <a:t>Lower Colorado River Authority 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Jim Lee, CenterPoint Energy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Credit Finance Sub Group (CFSG)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 Jett Price, Golden Spread Electric Cooperative 	</a:t>
            </a:r>
            <a:endParaRPr lang="en-US" altLang="en-US" sz="18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Loretto Martin, Reliant Energy Retail Services</a:t>
            </a:r>
            <a:endParaRPr lang="en-US" altLang="en-US" sz="18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CB080-C78D-F62F-9288-B2E3D36D7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87CE5-4DFE-D93A-9EEB-2A083BD8E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2026 TAC Subcommittee / Sub Group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2CDA6-7538-7BD1-8BB4-633043F92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Real-Time Co-optimization plus Batteries Task Force (RTCBTF)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sz="1800" dirty="0">
                <a:solidFill>
                  <a:schemeClr val="tx1"/>
                </a:solidFill>
              </a:rPr>
              <a:t>     Chair: 	 Gordon Drake, ERCOT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David Kee, CPS Energy 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 Large Load Working Group (LLWG) </a:t>
            </a:r>
            <a:r>
              <a:rPr lang="en-US" sz="1800" b="1" i="1" dirty="0">
                <a:solidFill>
                  <a:schemeClr val="tx1"/>
                </a:solidFill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US" sz="1600" b="1" i="1" dirty="0">
                <a:solidFill>
                  <a:schemeClr val="tx1"/>
                </a:solidFill>
              </a:rPr>
              <a:t> </a:t>
            </a:r>
            <a:r>
              <a:rPr lang="en-US" sz="1800" i="1" dirty="0">
                <a:solidFill>
                  <a:schemeClr val="tx1"/>
                </a:solidFill>
              </a:rPr>
              <a:t>Deferred to February 19, 2026 TAC meeting </a:t>
            </a:r>
            <a:endParaRPr lang="en-US" sz="1800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en-US" sz="1800" b="1" dirty="0">
                <a:solidFill>
                  <a:schemeClr val="tx1"/>
                </a:solidFill>
              </a:rPr>
              <a:t>            </a:t>
            </a:r>
            <a:r>
              <a:rPr lang="en-US" altLang="en-US" sz="1800" dirty="0">
                <a:solidFill>
                  <a:prstClr val="black"/>
                </a:solidFill>
              </a:rPr>
              <a:t>Chair: 	 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Vice Chair:  </a:t>
            </a:r>
            <a:endParaRPr lang="en-US" sz="1800" dirty="0">
              <a:solidFill>
                <a:prstClr val="black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771AD-CE51-07D2-CD82-FB8E8BD56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0651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212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2026 TAC Subcommittee / Sub Group Leadership</vt:lpstr>
      <vt:lpstr>2026 TAC Subcommittee / Sub Group Leadership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63</cp:revision>
  <cp:lastPrinted>2016-01-21T20:53:15Z</cp:lastPrinted>
  <dcterms:created xsi:type="dcterms:W3CDTF">2016-01-21T15:20:31Z</dcterms:created>
  <dcterms:modified xsi:type="dcterms:W3CDTF">2026-01-20T15:54:28Z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2024-01-17T17:25:16Z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81f786fd-7dcb-4e5a-9052-c0e01a5e7181</vt:lpwstr>
  </property>
  <property fmtid="{D5CDD505-2E9C-101B-9397-08002B2CF9AE}" pid="9" name="MSIP_Label_7084cbda-52b8-46fb-a7b7-cb5bd465ed85_ContentBits">
    <vt:lpwstr>0</vt:lpwstr>
  </property>
</Properties>
</file>